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2" r:id="rId4"/>
    <p:sldId id="273" r:id="rId5"/>
    <p:sldId id="271" r:id="rId6"/>
    <p:sldId id="260" r:id="rId7"/>
    <p:sldId id="261" r:id="rId8"/>
    <p:sldId id="275" r:id="rId9"/>
    <p:sldId id="258" r:id="rId10"/>
    <p:sldId id="269" r:id="rId11"/>
    <p:sldId id="274" r:id="rId12"/>
    <p:sldId id="270" r:id="rId13"/>
    <p:sldId id="259" r:id="rId14"/>
    <p:sldId id="266" r:id="rId15"/>
    <p:sldId id="265" r:id="rId16"/>
    <p:sldId id="264" r:id="rId17"/>
    <p:sldId id="262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B7"/>
    <a:srgbClr val="005B7F"/>
    <a:srgbClr val="00254A"/>
    <a:srgbClr val="006452"/>
    <a:srgbClr val="404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4A2361-8C57-43F0-ADBC-6AED40B3F3DB}" v="5" dt="2022-08-23T08:54:59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78282" autoAdjust="0"/>
  </p:normalViewPr>
  <p:slideViewPr>
    <p:cSldViewPr snapToGrid="0" snapToObjects="1">
      <p:cViewPr varScale="1">
        <p:scale>
          <a:sx n="89" d="100"/>
          <a:sy n="89" d="100"/>
        </p:scale>
        <p:origin x="13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ias Nørgaard Pedersen" userId="cf5bc8e2-dca5-41e2-9ff7-68982b570bc0" providerId="ADAL" clId="{554A2361-8C57-43F0-ADBC-6AED40B3F3DB}"/>
    <pc:docChg chg="undo custSel addSld modSld sldOrd">
      <pc:chgData name="Tobias Nørgaard Pedersen" userId="cf5bc8e2-dca5-41e2-9ff7-68982b570bc0" providerId="ADAL" clId="{554A2361-8C57-43F0-ADBC-6AED40B3F3DB}" dt="2022-08-23T08:56:26.981" v="59" actId="1076"/>
      <pc:docMkLst>
        <pc:docMk/>
      </pc:docMkLst>
      <pc:sldChg chg="modSp mod">
        <pc:chgData name="Tobias Nørgaard Pedersen" userId="cf5bc8e2-dca5-41e2-9ff7-68982b570bc0" providerId="ADAL" clId="{554A2361-8C57-43F0-ADBC-6AED40B3F3DB}" dt="2022-08-23T08:53:39.501" v="41" actId="207"/>
        <pc:sldMkLst>
          <pc:docMk/>
          <pc:sldMk cId="43034285" sldId="257"/>
        </pc:sldMkLst>
        <pc:spChg chg="mod">
          <ac:chgData name="Tobias Nørgaard Pedersen" userId="cf5bc8e2-dca5-41e2-9ff7-68982b570bc0" providerId="ADAL" clId="{554A2361-8C57-43F0-ADBC-6AED40B3F3DB}" dt="2022-08-23T08:53:39.501" v="41" actId="207"/>
          <ac:spMkLst>
            <pc:docMk/>
            <pc:sldMk cId="43034285" sldId="257"/>
            <ac:spMk id="2" creationId="{BC1529BE-E454-4F66-8DDE-9F5151019C63}"/>
          </ac:spMkLst>
        </pc:spChg>
      </pc:sldChg>
      <pc:sldChg chg="modSp mod">
        <pc:chgData name="Tobias Nørgaard Pedersen" userId="cf5bc8e2-dca5-41e2-9ff7-68982b570bc0" providerId="ADAL" clId="{554A2361-8C57-43F0-ADBC-6AED40B3F3DB}" dt="2022-08-23T08:56:26.981" v="59" actId="1076"/>
        <pc:sldMkLst>
          <pc:docMk/>
          <pc:sldMk cId="1349905758" sldId="264"/>
        </pc:sldMkLst>
        <pc:spChg chg="mod">
          <ac:chgData name="Tobias Nørgaard Pedersen" userId="cf5bc8e2-dca5-41e2-9ff7-68982b570bc0" providerId="ADAL" clId="{554A2361-8C57-43F0-ADBC-6AED40B3F3DB}" dt="2022-08-23T08:56:26.981" v="59" actId="1076"/>
          <ac:spMkLst>
            <pc:docMk/>
            <pc:sldMk cId="1349905758" sldId="264"/>
            <ac:spMk id="2" creationId="{BC1529BE-E454-4F66-8DDE-9F5151019C63}"/>
          </ac:spMkLst>
        </pc:spChg>
      </pc:sldChg>
      <pc:sldChg chg="addSp delSp modSp add mod ord">
        <pc:chgData name="Tobias Nørgaard Pedersen" userId="cf5bc8e2-dca5-41e2-9ff7-68982b570bc0" providerId="ADAL" clId="{554A2361-8C57-43F0-ADBC-6AED40B3F3DB}" dt="2022-08-23T08:54:10.212" v="45"/>
        <pc:sldMkLst>
          <pc:docMk/>
          <pc:sldMk cId="1186808526" sldId="265"/>
        </pc:sldMkLst>
        <pc:spChg chg="del mod">
          <ac:chgData name="Tobias Nørgaard Pedersen" userId="cf5bc8e2-dca5-41e2-9ff7-68982b570bc0" providerId="ADAL" clId="{554A2361-8C57-43F0-ADBC-6AED40B3F3DB}" dt="2022-08-23T08:51:08.130" v="2" actId="478"/>
          <ac:spMkLst>
            <pc:docMk/>
            <pc:sldMk cId="1186808526" sldId="265"/>
            <ac:spMk id="2" creationId="{BC1529BE-E454-4F66-8DDE-9F5151019C63}"/>
          </ac:spMkLst>
        </pc:spChg>
        <pc:spChg chg="add mod">
          <ac:chgData name="Tobias Nørgaard Pedersen" userId="cf5bc8e2-dca5-41e2-9ff7-68982b570bc0" providerId="ADAL" clId="{554A2361-8C57-43F0-ADBC-6AED40B3F3DB}" dt="2022-08-23T08:53:31.721" v="38" actId="207"/>
          <ac:spMkLst>
            <pc:docMk/>
            <pc:sldMk cId="1186808526" sldId="265"/>
            <ac:spMk id="3" creationId="{19C91726-0E74-4957-A44A-3082976AAF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CDFAC-B6B6-485B-BA33-2164B0A1CB28}" type="datetimeFigureOut">
              <a:rPr lang="da-DK" smtClean="0"/>
              <a:t>08-11-2022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54916-5BDF-46F1-98B6-BEE2B13A7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128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0924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858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I ser her er version 1 af Klimavenlig visning. </a:t>
            </a:r>
          </a:p>
          <a:p>
            <a:r>
              <a:rPr lang="da-DK" dirty="0"/>
              <a:t>Vi gik i luften med løsningen i juni måned og har flere tilføjelser på vej. Mere om det senere.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6296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9851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Server på grøn strøm – næste udbud.</a:t>
            </a:r>
          </a:p>
          <a:p>
            <a:endParaRPr lang="da-DK" dirty="0"/>
          </a:p>
          <a:p>
            <a:r>
              <a:rPr lang="da-DK" dirty="0"/>
              <a:t>Forfine design og funktionalitet på </a:t>
            </a:r>
            <a:r>
              <a:rPr lang="da-DK" dirty="0" err="1"/>
              <a:t>lowimpact</a:t>
            </a:r>
            <a:r>
              <a:rPr lang="da-DK" dirty="0"/>
              <a:t>.</a:t>
            </a:r>
          </a:p>
          <a:p>
            <a:endParaRPr lang="da-DK" dirty="0"/>
          </a:p>
          <a:p>
            <a:r>
              <a:rPr lang="da-DK" dirty="0"/>
              <a:t>Måske er det fremtiden at det bliver </a:t>
            </a:r>
            <a:r>
              <a:rPr lang="da-DK" dirty="0" err="1"/>
              <a:t>lowimpact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. </a:t>
            </a:r>
            <a:r>
              <a:rPr lang="da-DK" dirty="0" err="1"/>
              <a:t>Climate</a:t>
            </a:r>
            <a:r>
              <a:rPr lang="da-DK" dirty="0"/>
              <a:t> First.</a:t>
            </a:r>
          </a:p>
          <a:p>
            <a:endParaRPr lang="da-DK" dirty="0"/>
          </a:p>
          <a:p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5744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Server på grøn strøm – næste udbud.</a:t>
            </a:r>
          </a:p>
          <a:p>
            <a:endParaRPr lang="da-DK" dirty="0"/>
          </a:p>
          <a:p>
            <a:r>
              <a:rPr lang="da-DK" dirty="0"/>
              <a:t>Forfine design og funktionalitet på </a:t>
            </a:r>
            <a:r>
              <a:rPr lang="da-DK" dirty="0" err="1"/>
              <a:t>lowimpact</a:t>
            </a:r>
            <a:r>
              <a:rPr lang="da-DK" dirty="0"/>
              <a:t>.</a:t>
            </a:r>
          </a:p>
          <a:p>
            <a:endParaRPr lang="da-DK" dirty="0"/>
          </a:p>
          <a:p>
            <a:r>
              <a:rPr lang="da-DK" dirty="0"/>
              <a:t>Måske er det fremtiden at det bliver </a:t>
            </a:r>
            <a:r>
              <a:rPr lang="da-DK" dirty="0" err="1"/>
              <a:t>lowimpact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. </a:t>
            </a:r>
            <a:r>
              <a:rPr lang="da-DK" dirty="0" err="1"/>
              <a:t>Climate</a:t>
            </a:r>
            <a:r>
              <a:rPr lang="da-DK" dirty="0"/>
              <a:t> First.</a:t>
            </a:r>
          </a:p>
          <a:p>
            <a:endParaRPr lang="da-DK" dirty="0"/>
          </a:p>
          <a:p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5281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5785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Ny hjemmeside er den bedste anledning. Der er MANGE penge at spare, og I kan komme længere i første hug.</a:t>
            </a:r>
          </a:p>
          <a:p>
            <a:r>
              <a:rPr lang="da-DK" dirty="0"/>
              <a:t>Hvis I har en dieselbil og gerne vil lave den til en elbil, så koster det tid og penge. Så havde det været hurtigere og nemmere at bygge en elbil fra start. </a:t>
            </a:r>
          </a:p>
          <a:p>
            <a:endParaRPr lang="da-DK" dirty="0"/>
          </a:p>
          <a:p>
            <a:r>
              <a:rPr lang="da-DK" dirty="0"/>
              <a:t>Find nogen som kan. Det kan være et bureau eller en ekstern konsulent der skal med ind over opbygning af sitet. </a:t>
            </a:r>
          </a:p>
          <a:p>
            <a:endParaRPr lang="da-DK" dirty="0"/>
          </a:p>
          <a:p>
            <a:r>
              <a:rPr lang="da-DK" dirty="0"/>
              <a:t>Vores bureau har været ok vidende, og de har i hvert fald været </a:t>
            </a:r>
            <a:r>
              <a:rPr lang="da-DK" dirty="0" err="1"/>
              <a:t>vidensbegærlige</a:t>
            </a:r>
            <a:r>
              <a:rPr lang="da-DK" dirty="0"/>
              <a:t>. Men designer, </a:t>
            </a:r>
            <a:r>
              <a:rPr lang="da-DK" dirty="0" err="1"/>
              <a:t>ux’er</a:t>
            </a:r>
            <a:r>
              <a:rPr lang="da-DK" dirty="0"/>
              <a:t> og så videre har aldrig tænkt i de baner før. Derfor kan man sikkert kommer meget længere ned i data, end vi er lykkes med denne gang.</a:t>
            </a:r>
          </a:p>
          <a:p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04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651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I ser her er version 1 af Klimavenlig visning. </a:t>
            </a:r>
          </a:p>
          <a:p>
            <a:r>
              <a:rPr lang="da-DK" dirty="0"/>
              <a:t>Vi gik i luften med løsningen i juni måned og har flere tilføjelser på vej. Mere om det senere.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2495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I ser her er version 1 af Klimavenlig visning. </a:t>
            </a:r>
          </a:p>
          <a:p>
            <a:r>
              <a:rPr lang="da-DK" dirty="0"/>
              <a:t>Vi gik i luften med løsningen i juni måned og har flere tilføjelser på vej. Mere om det senere.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2087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Første omringning til vores udviklere. Plant træer? </a:t>
            </a:r>
          </a:p>
          <a:p>
            <a:r>
              <a:rPr lang="da-DK" dirty="0"/>
              <a:t>Et stærkt samarbejde. De kunne hurtigt se en god fidus i at være stærke på dette område.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0609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I ser her er version 1 af Klimavenlig visning. </a:t>
            </a:r>
          </a:p>
          <a:p>
            <a:r>
              <a:rPr lang="da-DK" dirty="0"/>
              <a:t>Vi gik i luften med løsningen i juni måned og har flere tilføjelser på vej. Mere om det senere.</a:t>
            </a:r>
          </a:p>
          <a:p>
            <a:r>
              <a:rPr lang="da-DK" dirty="0"/>
              <a:t>In </a:t>
            </a:r>
            <a:r>
              <a:rPr lang="da-DK" dirty="0" err="1"/>
              <a:t>danish</a:t>
            </a:r>
            <a:r>
              <a:rPr lang="da-DK" dirty="0"/>
              <a:t> – </a:t>
            </a:r>
            <a:r>
              <a:rPr lang="da-DK" dirty="0" err="1"/>
              <a:t>Kimavenlig</a:t>
            </a:r>
            <a:r>
              <a:rPr lang="da-DK" dirty="0"/>
              <a:t> visning = Low </a:t>
            </a:r>
            <a:r>
              <a:rPr lang="da-DK" dirty="0" err="1"/>
              <a:t>impact</a:t>
            </a:r>
            <a:r>
              <a:rPr lang="da-DK" dirty="0"/>
              <a:t> site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043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skal være et aktivt valg for de besøgende. Vi kunne have valgt at købe træer for pengene, men det var ingen blevet klogere af.</a:t>
            </a:r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take</a:t>
            </a:r>
            <a:r>
              <a:rPr lang="da-DK" dirty="0"/>
              <a:t> the </a:t>
            </a:r>
            <a:r>
              <a:rPr lang="da-DK" dirty="0" err="1"/>
              <a:t>role</a:t>
            </a:r>
            <a:r>
              <a:rPr lang="da-DK" dirty="0"/>
              <a:t> of an </a:t>
            </a:r>
            <a:r>
              <a:rPr lang="da-DK" dirty="0" err="1"/>
              <a:t>educator</a:t>
            </a:r>
            <a:r>
              <a:rPr lang="da-DK" dirty="0"/>
              <a:t>. </a:t>
            </a:r>
            <a:r>
              <a:rPr lang="da-DK" dirty="0" err="1"/>
              <a:t>Which</a:t>
            </a:r>
            <a:r>
              <a:rPr lang="da-DK" dirty="0"/>
              <a:t> elements </a:t>
            </a:r>
            <a:r>
              <a:rPr lang="da-DK" dirty="0" err="1"/>
              <a:t>are</a:t>
            </a:r>
            <a:r>
              <a:rPr lang="da-DK" dirty="0"/>
              <a:t> heavy – and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never </a:t>
            </a:r>
            <a:r>
              <a:rPr lang="da-DK" dirty="0" err="1"/>
              <a:t>free</a:t>
            </a:r>
            <a:r>
              <a:rPr lang="da-DK" dirty="0"/>
              <a:t> of charge,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the internet.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018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dirty="0">
                <a:solidFill>
                  <a:schemeClr val="bg1"/>
                </a:solidFill>
                <a:latin typeface="Nationale Light" panose="02000305040000020003" pitchFamily="50" charset="0"/>
              </a:rPr>
              <a:t>Mange forskellige måder at tilegne sig viden på. </a:t>
            </a:r>
          </a:p>
          <a:p>
            <a:r>
              <a:rPr lang="da-DK" sz="1200" dirty="0">
                <a:solidFill>
                  <a:schemeClr val="bg1"/>
                </a:solidFill>
                <a:latin typeface="Nationale Light" panose="02000305040000020003" pitchFamily="50" charset="0"/>
              </a:rPr>
              <a:t>Det skal en offentlig side være bevist om.</a:t>
            </a:r>
          </a:p>
          <a:p>
            <a:r>
              <a:rPr lang="da-DK" dirty="0"/>
              <a:t>How </a:t>
            </a:r>
            <a:r>
              <a:rPr lang="da-DK" dirty="0" err="1"/>
              <a:t>could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reduce</a:t>
            </a:r>
            <a:r>
              <a:rPr lang="da-DK" dirty="0"/>
              <a:t> the CO2 </a:t>
            </a:r>
            <a:r>
              <a:rPr lang="da-DK" dirty="0" err="1"/>
              <a:t>footprint</a:t>
            </a:r>
            <a:r>
              <a:rPr lang="da-DK" dirty="0"/>
              <a:t> </a:t>
            </a:r>
            <a:r>
              <a:rPr lang="da-DK" dirty="0" err="1"/>
              <a:t>without</a:t>
            </a:r>
            <a:r>
              <a:rPr lang="da-DK" dirty="0"/>
              <a:t> </a:t>
            </a:r>
            <a:r>
              <a:rPr lang="da-DK" dirty="0" err="1"/>
              <a:t>harming</a:t>
            </a:r>
            <a:r>
              <a:rPr lang="da-DK" dirty="0"/>
              <a:t> the user </a:t>
            </a:r>
            <a:r>
              <a:rPr lang="da-DK" dirty="0" err="1"/>
              <a:t>experience</a:t>
            </a:r>
            <a:r>
              <a:rPr lang="da-DK" dirty="0"/>
              <a:t>.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couldn’t</a:t>
            </a:r>
            <a:r>
              <a:rPr lang="da-DK" dirty="0"/>
              <a:t> just delete all heavy elements on the website.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5905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ved godt, at ikke alle vil trykke på knappen. Så derfor har vi lagt så mange af ændringerne over i det normale design, som vi overhoved kunne. Dermed opnår vi en stor del af besparelsen uden brugerens viden derom.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5725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ved godt, at ikke alle vil trykke på knappen. Så derfor har vi lagt så mange af ændringerne over i det normale design, som vi overhoved kunne. Dermed opnår vi en stor del af besparelsen uden brugerens viden derom.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4916-5BDF-46F1-98B6-BEE2B13A730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677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2">
            <a:extLst>
              <a:ext uri="{FF2B5EF4-FFF2-40B4-BE49-F238E27FC236}">
                <a16:creationId xmlns:a16="http://schemas.microsoft.com/office/drawing/2014/main" id="{B758B838-49C2-B841-83CA-2D83A1CF3D70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5213208-DA2A-094F-8153-A580D848FC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676104A5-0EC3-924E-8637-9C0215ED27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188" y="3420000"/>
            <a:ext cx="10800000" cy="1033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8226B8F-F283-9248-BB5B-B7D353711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E239626-593F-A64C-9818-08D22ACD0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48000" y="5904000"/>
            <a:ext cx="1080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8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2">
            <a:extLst>
              <a:ext uri="{FF2B5EF4-FFF2-40B4-BE49-F238E27FC236}">
                <a16:creationId xmlns:a16="http://schemas.microsoft.com/office/drawing/2014/main" id="{B758B838-49C2-B841-83CA-2D83A1CF3D70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40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8226B8F-F283-9248-BB5B-B7D353711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43350759-2940-9D40-89BD-8F090E0674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1188" y="3351365"/>
            <a:ext cx="10800000" cy="25259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18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4DDF7DD-AFD3-8E47-88FF-49007ADCFF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434211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· 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22290E43-610F-4845-9FAA-84E95236F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00254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E9C5CA82-BD3A-2543-9A87-7DCA16A2AD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1188" y="3351365"/>
            <a:ext cx="10800000" cy="25259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18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C36DFCE-5016-B04D-A1A7-D2CF89E2BA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14" name="Billede 6">
            <a:extLst>
              <a:ext uri="{FF2B5EF4-FFF2-40B4-BE49-F238E27FC236}">
                <a16:creationId xmlns:a16="http://schemas.microsoft.com/office/drawing/2014/main" id="{F8E865BD-491E-8048-AE27-AF066A5366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1" y="630000"/>
            <a:ext cx="1007992" cy="6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18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· Ramme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22290E43-610F-4845-9FAA-84E95236F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005B7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E9C5CA82-BD3A-2543-9A87-7DCA16A2AD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1188" y="3351365"/>
            <a:ext cx="10800000" cy="25259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18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C36DFCE-5016-B04D-A1A7-D2CF89E2BA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D3C6CFA-A631-C14E-969B-9CE4CB8D8A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1" y="630000"/>
            <a:ext cx="1007992" cy="6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44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· Ramme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8CB83AB2-D5FC-5240-B13E-CD14528F3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40474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  <p:pic>
        <p:nvPicPr>
          <p:cNvPr id="8" name="Billede 6">
            <a:extLst>
              <a:ext uri="{FF2B5EF4-FFF2-40B4-BE49-F238E27FC236}">
                <a16:creationId xmlns:a16="http://schemas.microsoft.com/office/drawing/2014/main" id="{BB5AAF52-C8FD-2648-99B4-C2C0C71D8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0" y="630000"/>
            <a:ext cx="1007995" cy="685436"/>
          </a:xfrm>
          <a:prstGeom prst="rect">
            <a:avLst/>
          </a:prstGeom>
        </p:spPr>
      </p:pic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5B2AEBB7-E972-AD4B-AE1D-BAC41B4ACD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1188" y="3351365"/>
            <a:ext cx="10800000" cy="25259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18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0017B3A-3A21-B849-A5CE-2D06380AC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7214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· Uden 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6">
            <a:extLst>
              <a:ext uri="{FF2B5EF4-FFF2-40B4-BE49-F238E27FC236}">
                <a16:creationId xmlns:a16="http://schemas.microsoft.com/office/drawing/2014/main" id="{BB5AAF52-C8FD-2648-99B4-C2C0C71D8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0" y="630000"/>
            <a:ext cx="1007995" cy="685436"/>
          </a:xfrm>
          <a:prstGeom prst="rect">
            <a:avLst/>
          </a:prstGeom>
        </p:spPr>
      </p:pic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5B2AEBB7-E972-AD4B-AE1D-BAC41B4ACD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1188" y="3351365"/>
            <a:ext cx="10800000" cy="25259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18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0017B3A-3A21-B849-A5CE-2D06380AC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09727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2">
            <a:extLst>
              <a:ext uri="{FF2B5EF4-FFF2-40B4-BE49-F238E27FC236}">
                <a16:creationId xmlns:a16="http://schemas.microsoft.com/office/drawing/2014/main" id="{B758B838-49C2-B841-83CA-2D83A1CF3D70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8226B8F-F283-9248-BB5B-B7D353711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184E576C-B8F1-1F4E-AC7B-BBC69782D4C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65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DE1E40C3-4A28-1043-BE05-E287EB3265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9200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77E6396-91A6-6548-B6CF-B9A38A2A3B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371756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sobjekter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2">
            <a:extLst>
              <a:ext uri="{FF2B5EF4-FFF2-40B4-BE49-F238E27FC236}">
                <a16:creationId xmlns:a16="http://schemas.microsoft.com/office/drawing/2014/main" id="{B758B838-49C2-B841-83CA-2D83A1CF3D70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8226B8F-F283-9248-BB5B-B7D353711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184E576C-B8F1-1F4E-AC7B-BBC69782D4C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65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DE1E40C3-4A28-1043-BE05-E287EB3265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9200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77E6396-91A6-6548-B6CF-B9A38A2A3B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609360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sobjekter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2">
            <a:extLst>
              <a:ext uri="{FF2B5EF4-FFF2-40B4-BE49-F238E27FC236}">
                <a16:creationId xmlns:a16="http://schemas.microsoft.com/office/drawing/2014/main" id="{B758B838-49C2-B841-83CA-2D83A1CF3D70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40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8226B8F-F283-9248-BB5B-B7D353711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3CFC0FF5-3595-734E-9DE6-8F360744780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65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7BDA03F5-1262-3D42-A3D8-A06BAB96E8E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9200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DE4329F-E05B-F14E-AE02-FA3C061A45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961414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sobjekter · 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22290E43-610F-4845-9FAA-84E95236F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00254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13448A96-54D0-6F4C-9A9F-A4FBBD6B689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65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E32864F8-728C-CF4D-9768-5AE2DE73CCD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9200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AC88C86-4E66-6B4D-8883-DAF93597A9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14" name="Billede 6">
            <a:extLst>
              <a:ext uri="{FF2B5EF4-FFF2-40B4-BE49-F238E27FC236}">
                <a16:creationId xmlns:a16="http://schemas.microsoft.com/office/drawing/2014/main" id="{9E100BEB-7C84-FC43-85B4-4F3BB7A23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1" y="630000"/>
            <a:ext cx="1007992" cy="6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3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sobjekter · Ramme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22290E43-610F-4845-9FAA-84E95236F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005B7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13448A96-54D0-6F4C-9A9F-A4FBBD6B689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65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E32864F8-728C-CF4D-9768-5AE2DE73CCD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9200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AC88C86-4E66-6B4D-8883-DAF93597A9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8" name="Billede 6">
            <a:extLst>
              <a:ext uri="{FF2B5EF4-FFF2-40B4-BE49-F238E27FC236}">
                <a16:creationId xmlns:a16="http://schemas.microsoft.com/office/drawing/2014/main" id="{16930F4A-A5A3-AB48-8A7C-D12480717F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1" y="630000"/>
            <a:ext cx="1007992" cy="6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2">
            <a:extLst>
              <a:ext uri="{FF2B5EF4-FFF2-40B4-BE49-F238E27FC236}">
                <a16:creationId xmlns:a16="http://schemas.microsoft.com/office/drawing/2014/main" id="{B758B838-49C2-B841-83CA-2D83A1CF3D70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5213208-DA2A-094F-8153-A580D848FC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676104A5-0EC3-924E-8637-9C0215ED27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188" y="3420000"/>
            <a:ext cx="10800000" cy="1033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8226B8F-F283-9248-BB5B-B7D353711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E239626-593F-A64C-9818-08D22ACD0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48000" y="5904000"/>
            <a:ext cx="1080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99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sobjekter · Ramme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8CB83AB2-D5FC-5240-B13E-CD14528F3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40474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  <p:pic>
        <p:nvPicPr>
          <p:cNvPr id="8" name="Billede 6">
            <a:extLst>
              <a:ext uri="{FF2B5EF4-FFF2-40B4-BE49-F238E27FC236}">
                <a16:creationId xmlns:a16="http://schemas.microsoft.com/office/drawing/2014/main" id="{BB5AAF52-C8FD-2648-99B4-C2C0C71D8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0" y="630000"/>
            <a:ext cx="1007995" cy="685436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CE4BA8CC-9FBE-2944-BE5A-195B1E826CB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65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C7851952-8AC2-BA41-8FFE-6D0538577D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9200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77FADF6-BE07-764E-B9BD-E137A6712E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916073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sobjekter · Uden 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6">
            <a:extLst>
              <a:ext uri="{FF2B5EF4-FFF2-40B4-BE49-F238E27FC236}">
                <a16:creationId xmlns:a16="http://schemas.microsoft.com/office/drawing/2014/main" id="{BB5AAF52-C8FD-2648-99B4-C2C0C71D8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0" y="630000"/>
            <a:ext cx="1007995" cy="685436"/>
          </a:xfrm>
          <a:prstGeom prst="rect">
            <a:avLst/>
          </a:prstGeo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E74EAF3F-B316-DA4C-9019-76D80138E3B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65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F15C0A4D-4C12-E44A-B4A1-CF929475193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92000" y="3575875"/>
            <a:ext cx="5220000" cy="29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rgbClr val="40474F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F257629-F33B-ED45-965E-0DFCBDCEF5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019402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mme · Uden pay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22290E43-610F-4845-9FAA-84E95236F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00254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814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mme · Uden pay-off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22290E43-610F-4845-9FAA-84E95236F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005B7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111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mme · Uden pay-off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8CB83AB2-D5FC-5240-B13E-CD14528F3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40474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5475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BE357-FCD4-5B46-A108-FBBDD833AD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noProof="0"/>
              <a:t>Klik på ikonet for at tilføje et billede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624867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dias med streg i bund · Pay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8">
            <a:extLst>
              <a:ext uri="{FF2B5EF4-FFF2-40B4-BE49-F238E27FC236}">
                <a16:creationId xmlns:a16="http://schemas.microsoft.com/office/drawing/2014/main" id="{15A30EC3-0FC3-494D-ACBA-BEB00183E7C2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C96E5D-46E7-6F4E-B910-BE765C7F94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1" y="630000"/>
            <a:ext cx="1007992" cy="6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56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dias med streg i bund · Pay-off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8">
            <a:extLst>
              <a:ext uri="{FF2B5EF4-FFF2-40B4-BE49-F238E27FC236}">
                <a16:creationId xmlns:a16="http://schemas.microsoft.com/office/drawing/2014/main" id="{15A30EC3-0FC3-494D-ACBA-BEB00183E7C2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6">
            <a:extLst>
              <a:ext uri="{FF2B5EF4-FFF2-40B4-BE49-F238E27FC236}">
                <a16:creationId xmlns:a16="http://schemas.microsoft.com/office/drawing/2014/main" id="{3417D2B1-6F0F-664C-BA62-58DC5AFCD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1" y="630000"/>
            <a:ext cx="1007992" cy="6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32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dias med streg i bund · Pay-off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8">
            <a:extLst>
              <a:ext uri="{FF2B5EF4-FFF2-40B4-BE49-F238E27FC236}">
                <a16:creationId xmlns:a16="http://schemas.microsoft.com/office/drawing/2014/main" id="{72C5B1DF-260B-E54C-9F06-398CAAE8CB00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40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6">
            <a:extLst>
              <a:ext uri="{FF2B5EF4-FFF2-40B4-BE49-F238E27FC236}">
                <a16:creationId xmlns:a16="http://schemas.microsoft.com/office/drawing/2014/main" id="{07DBA80B-42DA-BB4B-8BC9-590FA1CA2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0" y="630000"/>
            <a:ext cx="1007995" cy="6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96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 dias med streg i bund · Pay-off · 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EFCD4C7-A9E2-C848-89B7-7AD89FFF8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1600"/>
            <a:ext cx="12192000" cy="865632"/>
          </a:xfrm>
          <a:prstGeom prst="rect">
            <a:avLst/>
          </a:prstGeom>
        </p:spPr>
      </p:pic>
      <p:sp>
        <p:nvSpPr>
          <p:cNvPr id="3" name="Rektangel 8">
            <a:extLst>
              <a:ext uri="{FF2B5EF4-FFF2-40B4-BE49-F238E27FC236}">
                <a16:creationId xmlns:a16="http://schemas.microsoft.com/office/drawing/2014/main" id="{15A30EC3-0FC3-494D-ACBA-BEB00183E7C2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C96E5D-46E7-6F4E-B910-BE765C7F94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0001" y="630000"/>
            <a:ext cx="1007992" cy="6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8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2">
            <a:extLst>
              <a:ext uri="{FF2B5EF4-FFF2-40B4-BE49-F238E27FC236}">
                <a16:creationId xmlns:a16="http://schemas.microsoft.com/office/drawing/2014/main" id="{B758B838-49C2-B841-83CA-2D83A1CF3D70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40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5213208-DA2A-094F-8153-A580D848FC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676104A5-0EC3-924E-8637-9C0215ED27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188" y="3420000"/>
            <a:ext cx="10800000" cy="1033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8226B8F-F283-9248-BB5B-B7D353711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pic>
        <p:nvPicPr>
          <p:cNvPr id="12" name="Billede 10">
            <a:extLst>
              <a:ext uri="{FF2B5EF4-FFF2-40B4-BE49-F238E27FC236}">
                <a16:creationId xmlns:a16="http://schemas.microsoft.com/office/drawing/2014/main" id="{CDB492AB-CF7B-E64D-A739-D8546F0B80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48000" y="5904000"/>
            <a:ext cx="1080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82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 dias med streg i bund · Pay-off · Silhouette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0375EF8-6908-7147-BAAD-C064FBB3B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1600"/>
            <a:ext cx="12192000" cy="865632"/>
          </a:xfrm>
          <a:prstGeom prst="rect">
            <a:avLst/>
          </a:prstGeom>
        </p:spPr>
      </p:pic>
      <p:sp>
        <p:nvSpPr>
          <p:cNvPr id="3" name="Rektangel 8">
            <a:extLst>
              <a:ext uri="{FF2B5EF4-FFF2-40B4-BE49-F238E27FC236}">
                <a16:creationId xmlns:a16="http://schemas.microsoft.com/office/drawing/2014/main" id="{15A30EC3-0FC3-494D-ACBA-BEB00183E7C2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6">
            <a:extLst>
              <a:ext uri="{FF2B5EF4-FFF2-40B4-BE49-F238E27FC236}">
                <a16:creationId xmlns:a16="http://schemas.microsoft.com/office/drawing/2014/main" id="{3417D2B1-6F0F-664C-BA62-58DC5AFCD6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0001" y="630000"/>
            <a:ext cx="1007992" cy="6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09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 dias med streg i bund · Pay-off · Silhouette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1AB489A-C6F0-1C4C-AAB1-89EC502E1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1600"/>
            <a:ext cx="12192000" cy="865632"/>
          </a:xfrm>
          <a:prstGeom prst="rect">
            <a:avLst/>
          </a:prstGeom>
        </p:spPr>
      </p:pic>
      <p:sp>
        <p:nvSpPr>
          <p:cNvPr id="2" name="Rektangel 8">
            <a:extLst>
              <a:ext uri="{FF2B5EF4-FFF2-40B4-BE49-F238E27FC236}">
                <a16:creationId xmlns:a16="http://schemas.microsoft.com/office/drawing/2014/main" id="{72C5B1DF-260B-E54C-9F06-398CAAE8CB00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40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6">
            <a:extLst>
              <a:ext uri="{FF2B5EF4-FFF2-40B4-BE49-F238E27FC236}">
                <a16:creationId xmlns:a16="http://schemas.microsoft.com/office/drawing/2014/main" id="{07DBA80B-42DA-BB4B-8BC9-590FA1CA22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0000" y="630000"/>
            <a:ext cx="1007995" cy="6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39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dias med streg i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8">
            <a:extLst>
              <a:ext uri="{FF2B5EF4-FFF2-40B4-BE49-F238E27FC236}">
                <a16:creationId xmlns:a16="http://schemas.microsoft.com/office/drawing/2014/main" id="{80EE1977-0A40-D64C-8430-308109C44B52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4480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dias med streg i bund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8">
            <a:extLst>
              <a:ext uri="{FF2B5EF4-FFF2-40B4-BE49-F238E27FC236}">
                <a16:creationId xmlns:a16="http://schemas.microsoft.com/office/drawing/2014/main" id="{80EE1977-0A40-D64C-8430-308109C44B52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2377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dias med streg i bund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8">
            <a:extLst>
              <a:ext uri="{FF2B5EF4-FFF2-40B4-BE49-F238E27FC236}">
                <a16:creationId xmlns:a16="http://schemas.microsoft.com/office/drawing/2014/main" id="{2A469BEA-3956-2346-B138-50BA8B9B3916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40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734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 dias med streg i bund · 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8">
            <a:extLst>
              <a:ext uri="{FF2B5EF4-FFF2-40B4-BE49-F238E27FC236}">
                <a16:creationId xmlns:a16="http://schemas.microsoft.com/office/drawing/2014/main" id="{80EE1977-0A40-D64C-8430-308109C44B52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BDA724B-73FE-3B48-8F0B-EFCCD1607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1600"/>
            <a:ext cx="12192000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16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 dias med streg i bund · Silhouette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8">
            <a:extLst>
              <a:ext uri="{FF2B5EF4-FFF2-40B4-BE49-F238E27FC236}">
                <a16:creationId xmlns:a16="http://schemas.microsoft.com/office/drawing/2014/main" id="{80EE1977-0A40-D64C-8430-308109C44B52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EDCF503-14CF-BA4E-86EC-6D19EB54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1600"/>
            <a:ext cx="12192000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96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 dias med streg i bund · Silhouette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8">
            <a:extLst>
              <a:ext uri="{FF2B5EF4-FFF2-40B4-BE49-F238E27FC236}">
                <a16:creationId xmlns:a16="http://schemas.microsoft.com/office/drawing/2014/main" id="{2A469BEA-3956-2346-B138-50BA8B9B3916}"/>
              </a:ext>
            </a:extLst>
          </p:cNvPr>
          <p:cNvSpPr/>
          <p:nvPr userDrawn="1"/>
        </p:nvSpPr>
        <p:spPr>
          <a:xfrm>
            <a:off x="-1" y="6435524"/>
            <a:ext cx="12192001" cy="422476"/>
          </a:xfrm>
          <a:prstGeom prst="rect">
            <a:avLst/>
          </a:prstGeom>
          <a:solidFill>
            <a:srgbClr val="40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24B12E5-852A-B448-81CE-DC8718CB5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1600"/>
            <a:ext cx="12192000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0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dias med baggrunds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2">
            <a:extLst>
              <a:ext uri="{FF2B5EF4-FFF2-40B4-BE49-F238E27FC236}">
                <a16:creationId xmlns:a16="http://schemas.microsoft.com/office/drawing/2014/main" id="{A08C62F6-7E35-5F44-8B82-A77F3F9839A7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9">
            <a:extLst>
              <a:ext uri="{FF2B5EF4-FFF2-40B4-BE49-F238E27FC236}">
                <a16:creationId xmlns:a16="http://schemas.microsoft.com/office/drawing/2014/main" id="{2C2BE90F-E372-FB41-BFBD-894974C9F3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43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dias med baggrundsfarve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2">
            <a:extLst>
              <a:ext uri="{FF2B5EF4-FFF2-40B4-BE49-F238E27FC236}">
                <a16:creationId xmlns:a16="http://schemas.microsoft.com/office/drawing/2014/main" id="{A08C62F6-7E35-5F44-8B82-A77F3F9839A7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9">
            <a:extLst>
              <a:ext uri="{FF2B5EF4-FFF2-40B4-BE49-F238E27FC236}">
                <a16:creationId xmlns:a16="http://schemas.microsoft.com/office/drawing/2014/main" id="{2C2BE90F-E372-FB41-BFBD-894974C9F3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3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· 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9BABD6F0-2881-AE49-8D87-DA991B965F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00254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7B582BC-7430-0144-87DB-C7FC69E0F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1796AB5-1C03-2749-8405-866D2B48CB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188" y="3420000"/>
            <a:ext cx="10800000" cy="1033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40474F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10" name="Billede 6">
            <a:extLst>
              <a:ext uri="{FF2B5EF4-FFF2-40B4-BE49-F238E27FC236}">
                <a16:creationId xmlns:a16="http://schemas.microsoft.com/office/drawing/2014/main" id="{B28E4B3F-A622-DE46-9CEF-8BFC89AB5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1" y="630000"/>
            <a:ext cx="1007992" cy="68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74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dias med baggrundsfarve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2">
            <a:extLst>
              <a:ext uri="{FF2B5EF4-FFF2-40B4-BE49-F238E27FC236}">
                <a16:creationId xmlns:a16="http://schemas.microsoft.com/office/drawing/2014/main" id="{0B05D2ED-0029-8841-810E-D78830EBEF18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40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9">
            <a:extLst>
              <a:ext uri="{FF2B5EF4-FFF2-40B4-BE49-F238E27FC236}">
                <a16:creationId xmlns:a16="http://schemas.microsoft.com/office/drawing/2014/main" id="{29868E2F-B24F-AC49-9A5F-5F98C498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74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 dias med baggrundsfarve · 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2">
            <a:extLst>
              <a:ext uri="{FF2B5EF4-FFF2-40B4-BE49-F238E27FC236}">
                <a16:creationId xmlns:a16="http://schemas.microsoft.com/office/drawing/2014/main" id="{A08C62F6-7E35-5F44-8B82-A77F3F9839A7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9">
            <a:extLst>
              <a:ext uri="{FF2B5EF4-FFF2-40B4-BE49-F238E27FC236}">
                <a16:creationId xmlns:a16="http://schemas.microsoft.com/office/drawing/2014/main" id="{2C2BE90F-E372-FB41-BFBD-894974C9F3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44F1EDCE-174B-A046-88BE-7CCE586723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01600"/>
            <a:ext cx="12192000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13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 dias med baggrundsfarve · Silhouette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2">
            <a:extLst>
              <a:ext uri="{FF2B5EF4-FFF2-40B4-BE49-F238E27FC236}">
                <a16:creationId xmlns:a16="http://schemas.microsoft.com/office/drawing/2014/main" id="{A08C62F6-7E35-5F44-8B82-A77F3F9839A7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9">
            <a:extLst>
              <a:ext uri="{FF2B5EF4-FFF2-40B4-BE49-F238E27FC236}">
                <a16:creationId xmlns:a16="http://schemas.microsoft.com/office/drawing/2014/main" id="{2C2BE90F-E372-FB41-BFBD-894974C9F3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2E8FC081-8AB0-0942-ACE0-B41FF9B74A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01600"/>
            <a:ext cx="12192000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 dias med baggrundsfarve · Silhouette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2">
            <a:extLst>
              <a:ext uri="{FF2B5EF4-FFF2-40B4-BE49-F238E27FC236}">
                <a16:creationId xmlns:a16="http://schemas.microsoft.com/office/drawing/2014/main" id="{0B05D2ED-0029-8841-810E-D78830EBEF18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40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9">
            <a:extLst>
              <a:ext uri="{FF2B5EF4-FFF2-40B4-BE49-F238E27FC236}">
                <a16:creationId xmlns:a16="http://schemas.microsoft.com/office/drawing/2014/main" id="{29868E2F-B24F-AC49-9A5F-5F98C498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04FF516-CCDA-FB40-86F7-92E68EBBB4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601600"/>
            <a:ext cx="12192000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71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2">
            <a:extLst>
              <a:ext uri="{FF2B5EF4-FFF2-40B4-BE49-F238E27FC236}">
                <a16:creationId xmlns:a16="http://schemas.microsoft.com/office/drawing/2014/main" id="{C5EEF29B-087B-9C43-8007-00DC6CA78FB9}"/>
              </a:ext>
            </a:extLst>
          </p:cNvPr>
          <p:cNvSpPr/>
          <p:nvPr userDrawn="1"/>
        </p:nvSpPr>
        <p:spPr>
          <a:xfrm>
            <a:off x="-6358" y="-25052"/>
            <a:ext cx="12198358" cy="6858000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7">
            <a:extLst>
              <a:ext uri="{FF2B5EF4-FFF2-40B4-BE49-F238E27FC236}">
                <a16:creationId xmlns:a16="http://schemas.microsoft.com/office/drawing/2014/main" id="{B6C6FDA4-9C42-C64E-ADBF-E539B9F5C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00" y="1260000"/>
            <a:ext cx="3060000" cy="2080797"/>
          </a:xfrm>
          <a:prstGeom prst="rect">
            <a:avLst/>
          </a:prstGeom>
        </p:spPr>
      </p:pic>
      <p:pic>
        <p:nvPicPr>
          <p:cNvPr id="5" name="Billede 10">
            <a:extLst>
              <a:ext uri="{FF2B5EF4-FFF2-40B4-BE49-F238E27FC236}">
                <a16:creationId xmlns:a16="http://schemas.microsoft.com/office/drawing/2014/main" id="{C53DBE3A-43D7-E746-99BE-E1DD3A0005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48000" y="5904000"/>
            <a:ext cx="1080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04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dias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2">
            <a:extLst>
              <a:ext uri="{FF2B5EF4-FFF2-40B4-BE49-F238E27FC236}">
                <a16:creationId xmlns:a16="http://schemas.microsoft.com/office/drawing/2014/main" id="{C5EEF29B-087B-9C43-8007-00DC6CA78FB9}"/>
              </a:ext>
            </a:extLst>
          </p:cNvPr>
          <p:cNvSpPr/>
          <p:nvPr userDrawn="1"/>
        </p:nvSpPr>
        <p:spPr>
          <a:xfrm>
            <a:off x="-6358" y="-25052"/>
            <a:ext cx="12198358" cy="6858000"/>
          </a:xfrm>
          <a:prstGeom prst="rect">
            <a:avLst/>
          </a:pr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7">
            <a:extLst>
              <a:ext uri="{FF2B5EF4-FFF2-40B4-BE49-F238E27FC236}">
                <a16:creationId xmlns:a16="http://schemas.microsoft.com/office/drawing/2014/main" id="{B6C6FDA4-9C42-C64E-ADBF-E539B9F5C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00" y="1260000"/>
            <a:ext cx="3060000" cy="2080797"/>
          </a:xfrm>
          <a:prstGeom prst="rect">
            <a:avLst/>
          </a:prstGeom>
        </p:spPr>
      </p:pic>
      <p:pic>
        <p:nvPicPr>
          <p:cNvPr id="5" name="Billede 10">
            <a:extLst>
              <a:ext uri="{FF2B5EF4-FFF2-40B4-BE49-F238E27FC236}">
                <a16:creationId xmlns:a16="http://schemas.microsoft.com/office/drawing/2014/main" id="{C53DBE3A-43D7-E746-99BE-E1DD3A0005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48000" y="5904000"/>
            <a:ext cx="1080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07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dias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2">
            <a:extLst>
              <a:ext uri="{FF2B5EF4-FFF2-40B4-BE49-F238E27FC236}">
                <a16:creationId xmlns:a16="http://schemas.microsoft.com/office/drawing/2014/main" id="{C5EEF29B-087B-9C43-8007-00DC6CA78FB9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40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7">
            <a:extLst>
              <a:ext uri="{FF2B5EF4-FFF2-40B4-BE49-F238E27FC236}">
                <a16:creationId xmlns:a16="http://schemas.microsoft.com/office/drawing/2014/main" id="{B6C6FDA4-9C42-C64E-ADBF-E539B9F5C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00" y="1260000"/>
            <a:ext cx="3060000" cy="2080797"/>
          </a:xfrm>
          <a:prstGeom prst="rect">
            <a:avLst/>
          </a:prstGeom>
        </p:spPr>
      </p:pic>
      <p:pic>
        <p:nvPicPr>
          <p:cNvPr id="5" name="Billede 10">
            <a:extLst>
              <a:ext uri="{FF2B5EF4-FFF2-40B4-BE49-F238E27FC236}">
                <a16:creationId xmlns:a16="http://schemas.microsoft.com/office/drawing/2014/main" id="{3E36D255-15E1-4645-ACC9-A68B8669A2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48000" y="5904000"/>
            <a:ext cx="1080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1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· Ramme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9BABD6F0-2881-AE49-8D87-DA991B965F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005B7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7B582BC-7430-0144-87DB-C7FC69E0F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1796AB5-1C03-2749-8405-866D2B48CB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188" y="3420000"/>
            <a:ext cx="10800000" cy="1033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40474F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10" name="Billede 6">
            <a:extLst>
              <a:ext uri="{FF2B5EF4-FFF2-40B4-BE49-F238E27FC236}">
                <a16:creationId xmlns:a16="http://schemas.microsoft.com/office/drawing/2014/main" id="{B28E4B3F-A622-DE46-9CEF-8BFC89AB5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1" y="630000"/>
            <a:ext cx="1007992" cy="6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70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· Ramme ·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1">
            <a:extLst>
              <a:ext uri="{FF2B5EF4-FFF2-40B4-BE49-F238E27FC236}">
                <a16:creationId xmlns:a16="http://schemas.microsoft.com/office/drawing/2014/main" id="{9BABD6F0-2881-AE49-8D87-DA991B965F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 cap="flat" cmpd="sng">
            <a:solidFill>
              <a:srgbClr val="40474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vv</a:t>
            </a:r>
            <a:endParaRPr lang="da-DK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6E49CB4-2F3F-494A-A7D2-ABAE0F6E56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0276D0F8-EB93-3145-B97C-F6C131CE80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188" y="3420000"/>
            <a:ext cx="10800000" cy="1033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40474F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5" name="Billede 6">
            <a:extLst>
              <a:ext uri="{FF2B5EF4-FFF2-40B4-BE49-F238E27FC236}">
                <a16:creationId xmlns:a16="http://schemas.microsoft.com/office/drawing/2014/main" id="{87412D35-4B44-9D40-8208-A1596BCDB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0" y="630000"/>
            <a:ext cx="1007995" cy="6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4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· Uden 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6E49CB4-2F3F-494A-A7D2-ABAE0F6E56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rgbClr val="40474F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0276D0F8-EB93-3145-B97C-F6C131CE80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188" y="3420000"/>
            <a:ext cx="10800000" cy="10339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40474F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redigere i master</a:t>
            </a:r>
          </a:p>
        </p:txBody>
      </p:sp>
      <p:pic>
        <p:nvPicPr>
          <p:cNvPr id="5" name="Billede 6">
            <a:extLst>
              <a:ext uri="{FF2B5EF4-FFF2-40B4-BE49-F238E27FC236}">
                <a16:creationId xmlns:a16="http://schemas.microsoft.com/office/drawing/2014/main" id="{87412D35-4B44-9D40-8208-A1596BCDB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000" y="630000"/>
            <a:ext cx="1007995" cy="685436"/>
          </a:xfrm>
          <a:prstGeom prst="rect">
            <a:avLst/>
          </a:prstGeom>
        </p:spPr>
      </p:pic>
      <p:pic>
        <p:nvPicPr>
          <p:cNvPr id="7" name="Billede 10">
            <a:extLst>
              <a:ext uri="{FF2B5EF4-FFF2-40B4-BE49-F238E27FC236}">
                <a16:creationId xmlns:a16="http://schemas.microsoft.com/office/drawing/2014/main" id="{DA973574-095E-3347-B24A-C3DBA7D5FB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48000" y="5904000"/>
            <a:ext cx="1080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0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2">
            <a:extLst>
              <a:ext uri="{FF2B5EF4-FFF2-40B4-BE49-F238E27FC236}">
                <a16:creationId xmlns:a16="http://schemas.microsoft.com/office/drawing/2014/main" id="{B758B838-49C2-B841-83CA-2D83A1CF3D70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8226B8F-F283-9248-BB5B-B7D353711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B568D46E-A74A-1148-8204-F6D055FEB5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1188" y="3351365"/>
            <a:ext cx="10800000" cy="25259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18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4C055A7-AF4B-6B4E-A75D-176FB0FDB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80274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 ·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2">
            <a:extLst>
              <a:ext uri="{FF2B5EF4-FFF2-40B4-BE49-F238E27FC236}">
                <a16:creationId xmlns:a16="http://schemas.microsoft.com/office/drawing/2014/main" id="{B758B838-49C2-B841-83CA-2D83A1CF3D70}"/>
              </a:ext>
            </a:extLst>
          </p:cNvPr>
          <p:cNvSpPr/>
          <p:nvPr userDrawn="1"/>
        </p:nvSpPr>
        <p:spPr>
          <a:xfrm>
            <a:off x="-6358" y="0"/>
            <a:ext cx="12198358" cy="6858000"/>
          </a:xfrm>
          <a:prstGeom prst="rect">
            <a:avLst/>
          </a:pr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8226B8F-F283-9248-BB5B-B7D353711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000" y="630000"/>
            <a:ext cx="1008000" cy="685437"/>
          </a:xfrm>
          <a:prstGeom prst="rect">
            <a:avLst/>
          </a:prstGeom>
        </p:spPr>
      </p:pic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B568D46E-A74A-1148-8204-F6D055FEB5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1188" y="3351365"/>
            <a:ext cx="10800000" cy="25259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18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1pPr>
            <a:lvl2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2pPr>
            <a:lvl3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3pPr>
            <a:lvl4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4pPr>
            <a:lvl5pPr>
              <a:spcBef>
                <a:spcPts val="300"/>
              </a:spcBef>
              <a:buSzPct val="97000"/>
              <a:defRPr>
                <a:solidFill>
                  <a:schemeClr val="bg1"/>
                </a:solidFill>
                <a:latin typeface="Arial"/>
              </a:defRPr>
            </a:lvl5pPr>
          </a:lstStyle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4C055A7-AF4B-6B4E-A75D-176FB0FDB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188" y="1628800"/>
            <a:ext cx="1080000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92134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B584F0A-23F5-AC46-8AD1-37C976A6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1630133"/>
            <a:ext cx="10800000" cy="79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0D0DE6D-1C5C-7A4A-BFED-865539420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87" y="2511631"/>
            <a:ext cx="10800000" cy="3101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4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51" r:id="rId4"/>
    <p:sldLayoutId id="2147483676" r:id="rId5"/>
    <p:sldLayoutId id="2147483652" r:id="rId6"/>
    <p:sldLayoutId id="2147483653" r:id="rId7"/>
    <p:sldLayoutId id="2147483654" r:id="rId8"/>
    <p:sldLayoutId id="2147483677" r:id="rId9"/>
    <p:sldLayoutId id="2147483655" r:id="rId10"/>
    <p:sldLayoutId id="2147483656" r:id="rId11"/>
    <p:sldLayoutId id="2147483678" r:id="rId12"/>
    <p:sldLayoutId id="2147483657" r:id="rId13"/>
    <p:sldLayoutId id="2147483658" r:id="rId14"/>
    <p:sldLayoutId id="2147483659" r:id="rId15"/>
    <p:sldLayoutId id="2147483679" r:id="rId16"/>
    <p:sldLayoutId id="2147483660" r:id="rId17"/>
    <p:sldLayoutId id="2147483661" r:id="rId18"/>
    <p:sldLayoutId id="2147483680" r:id="rId19"/>
    <p:sldLayoutId id="2147483662" r:id="rId20"/>
    <p:sldLayoutId id="2147483663" r:id="rId21"/>
    <p:sldLayoutId id="2147483664" r:id="rId22"/>
    <p:sldLayoutId id="2147483681" r:id="rId23"/>
    <p:sldLayoutId id="2147483665" r:id="rId24"/>
    <p:sldLayoutId id="2147483666" r:id="rId25"/>
    <p:sldLayoutId id="2147483667" r:id="rId26"/>
    <p:sldLayoutId id="2147483682" r:id="rId27"/>
    <p:sldLayoutId id="2147483668" r:id="rId28"/>
    <p:sldLayoutId id="2147483686" r:id="rId29"/>
    <p:sldLayoutId id="2147483687" r:id="rId30"/>
    <p:sldLayoutId id="2147483688" r:id="rId31"/>
    <p:sldLayoutId id="2147483669" r:id="rId32"/>
    <p:sldLayoutId id="2147483683" r:id="rId33"/>
    <p:sldLayoutId id="2147483670" r:id="rId34"/>
    <p:sldLayoutId id="2147483692" r:id="rId35"/>
    <p:sldLayoutId id="2147483693" r:id="rId36"/>
    <p:sldLayoutId id="2147483694" r:id="rId37"/>
    <p:sldLayoutId id="2147483671" r:id="rId38"/>
    <p:sldLayoutId id="2147483684" r:id="rId39"/>
    <p:sldLayoutId id="2147483672" r:id="rId40"/>
    <p:sldLayoutId id="2147483689" r:id="rId41"/>
    <p:sldLayoutId id="2147483690" r:id="rId42"/>
    <p:sldLayoutId id="2147483691" r:id="rId43"/>
    <p:sldLayoutId id="2147483673" r:id="rId44"/>
    <p:sldLayoutId id="2147483685" r:id="rId45"/>
    <p:sldLayoutId id="2147483674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ning.d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ningbib.d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olar.lowtechmagazine.com/" TargetMode="External"/><Relationship Id="rId5" Type="http://schemas.openxmlformats.org/officeDocument/2006/relationships/hyperlink" Target="https://www.vw.ca/carbonneutralnet/en/" TargetMode="External"/><Relationship Id="rId4" Type="http://schemas.openxmlformats.org/officeDocument/2006/relationships/hyperlink" Target="https://lowimpact.organicbasics.com/dkk#manifest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beacon.co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hyperlink" Target="https://www.websitecarbon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1392595" y="2459504"/>
            <a:ext cx="94068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 err="1">
                <a:solidFill>
                  <a:schemeClr val="bg1"/>
                </a:solidFill>
                <a:latin typeface="Nationale" panose="02000805040000020003" pitchFamily="50" charset="0"/>
              </a:rPr>
              <a:t>Climate</a:t>
            </a:r>
            <a:r>
              <a:rPr lang="da-DK" sz="4800" b="1" dirty="0">
                <a:solidFill>
                  <a:schemeClr val="bg1"/>
                </a:solidFill>
                <a:latin typeface="Nationale" panose="02000805040000020003" pitchFamily="50" charset="0"/>
              </a:rPr>
              <a:t> First on herning.dk</a:t>
            </a:r>
          </a:p>
          <a:p>
            <a:r>
              <a:rPr lang="da-DK" sz="3600" dirty="0">
                <a:solidFill>
                  <a:schemeClr val="bg1"/>
                </a:solidFill>
                <a:latin typeface="Nationale Light" panose="02000305040000020003" pitchFamily="50" charset="0"/>
              </a:rPr>
              <a:t>- </a:t>
            </a:r>
            <a:r>
              <a:rPr lang="en-US" sz="3600" b="0" i="0" dirty="0">
                <a:solidFill>
                  <a:srgbClr val="FFFFFF"/>
                </a:solidFill>
                <a:effectLst/>
                <a:latin typeface="aktiv-grotesk"/>
              </a:rPr>
              <a:t>Denmark's first carbon-friendly municipal website</a:t>
            </a:r>
            <a:r>
              <a:rPr lang="da-DK" sz="3600" dirty="0">
                <a:solidFill>
                  <a:schemeClr val="bg1"/>
                </a:solidFill>
                <a:latin typeface="Nationale Light" panose="02000305040000020003" pitchFamily="50" charset="0"/>
              </a:rPr>
              <a:t>.</a:t>
            </a:r>
            <a:endParaRPr lang="da-DK" sz="3600" dirty="0">
              <a:solidFill>
                <a:schemeClr val="bg1"/>
              </a:solidFill>
              <a:latin typeface="Nationale" panose="02000805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24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1357460" y="1690196"/>
            <a:ext cx="79373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Low </a:t>
            </a:r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impact</a:t>
            </a:r>
            <a:endParaRPr lang="da-DK" sz="48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endParaRPr lang="da-DK" sz="28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Images in </a:t>
            </a:r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webp</a:t>
            </a: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-format (*)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Lazyload</a:t>
            </a: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 (*)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Grafic</a:t>
            </a: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 caching (*)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Javascript</a:t>
            </a: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 in </a:t>
            </a:r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stead</a:t>
            </a: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 of </a:t>
            </a:r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jQuery</a:t>
            </a: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 (*)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Less</a:t>
            </a: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colours</a:t>
            </a:r>
            <a:endParaRPr lang="da-DK" sz="28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Hidden images, videos and </a:t>
            </a:r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maps</a:t>
            </a:r>
            <a:endParaRPr lang="da-DK" sz="28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Google-font</a:t>
            </a:r>
          </a:p>
        </p:txBody>
      </p:sp>
    </p:spTree>
    <p:extLst>
      <p:ext uri="{BB962C8B-B14F-4D97-AF65-F5344CB8AC3E}">
        <p14:creationId xmlns:p14="http://schemas.microsoft.com/office/powerpoint/2010/main" val="3719620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2413261" y="2616091"/>
            <a:ext cx="856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https://www.herning.dk/</a:t>
            </a:r>
            <a:endParaRPr lang="da-DK" sz="4800" dirty="0">
              <a:solidFill>
                <a:schemeClr val="bg1"/>
              </a:solidFill>
              <a:latin typeface="Nationale Light" panose="02000305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48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1216058" y="1577074"/>
            <a:ext cx="986276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Nationale Light" panose="02000305040000020003" pitchFamily="50" charset="0"/>
              </a:rPr>
              <a:t>That's how much you save</a:t>
            </a:r>
          </a:p>
          <a:p>
            <a:endParaRPr lang="en-US" sz="36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Nationale Light" panose="02000305040000020003" pitchFamily="50" charset="0"/>
              </a:rPr>
              <a:t>You save between 30-70% data when you choose the low impact design.</a:t>
            </a:r>
          </a:p>
          <a:p>
            <a:r>
              <a:rPr lang="en-US" sz="3200" dirty="0">
                <a:solidFill>
                  <a:schemeClr val="bg1"/>
                </a:solidFill>
                <a:latin typeface="Nationale Light" panose="02000305040000020003" pitchFamily="50" charset="0"/>
              </a:rPr>
              <a:t>The savings must be compared with the website, before we made our low impact improvements.</a:t>
            </a:r>
          </a:p>
          <a:p>
            <a:endParaRPr lang="en-US" sz="32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Nationale Light" panose="02000305040000020003" pitchFamily="50" charset="0"/>
              </a:rPr>
              <a:t>Even if you don't press the button, you save data, because many of the improvements are hidden code.</a:t>
            </a:r>
            <a:endParaRPr lang="da-DK" sz="1600" dirty="0">
              <a:solidFill>
                <a:schemeClr val="bg1"/>
              </a:solidFill>
              <a:latin typeface="Nationale Light" panose="02000305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3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3164302" y="2783705"/>
            <a:ext cx="5863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What’s</a:t>
            </a:r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next</a:t>
            </a:r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9AC79A6-87B7-4F49-9E08-FDF2E6AD8C3D}"/>
              </a:ext>
            </a:extLst>
          </p:cNvPr>
          <p:cNvSpPr txBox="1"/>
          <p:nvPr/>
        </p:nvSpPr>
        <p:spPr>
          <a:xfrm>
            <a:off x="3041419" y="4847484"/>
            <a:ext cx="209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Green server </a:t>
            </a:r>
            <a:r>
              <a:rPr lang="da-DK" dirty="0" err="1">
                <a:solidFill>
                  <a:schemeClr val="bg1"/>
                </a:solidFill>
              </a:rPr>
              <a:t>energy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D38D2E6-ECA5-4AED-B761-2384FDBE61BE}"/>
              </a:ext>
            </a:extLst>
          </p:cNvPr>
          <p:cNvSpPr txBox="1"/>
          <p:nvPr/>
        </p:nvSpPr>
        <p:spPr>
          <a:xfrm>
            <a:off x="8500334" y="4197275"/>
            <a:ext cx="174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>
                <a:solidFill>
                  <a:schemeClr val="bg1"/>
                </a:solidFill>
              </a:rPr>
              <a:t>Spread</a:t>
            </a:r>
            <a:r>
              <a:rPr lang="da-DK" dirty="0">
                <a:solidFill>
                  <a:schemeClr val="bg1"/>
                </a:solidFill>
              </a:rPr>
              <a:t> the </a:t>
            </a:r>
            <a:r>
              <a:rPr lang="da-DK" dirty="0" err="1">
                <a:solidFill>
                  <a:schemeClr val="bg1"/>
                </a:solidFill>
              </a:rPr>
              <a:t>word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B4EE97F-C1A1-400E-B095-7D7C151EB971}"/>
              </a:ext>
            </a:extLst>
          </p:cNvPr>
          <p:cNvSpPr txBox="1"/>
          <p:nvPr/>
        </p:nvSpPr>
        <p:spPr>
          <a:xfrm>
            <a:off x="8500334" y="1274767"/>
            <a:ext cx="307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Layout </a:t>
            </a:r>
            <a:r>
              <a:rPr lang="da-DK" dirty="0" err="1">
                <a:solidFill>
                  <a:schemeClr val="bg1"/>
                </a:solidFill>
              </a:rPr>
              <a:t>improvements</a:t>
            </a:r>
            <a:r>
              <a:rPr lang="da-DK" dirty="0">
                <a:solidFill>
                  <a:schemeClr val="bg1"/>
                </a:solidFill>
              </a:rPr>
              <a:t>/nudging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3B0C44B-D377-47D1-A292-D7DD87DC57BB}"/>
              </a:ext>
            </a:extLst>
          </p:cNvPr>
          <p:cNvSpPr txBox="1"/>
          <p:nvPr/>
        </p:nvSpPr>
        <p:spPr>
          <a:xfrm>
            <a:off x="3465755" y="1090101"/>
            <a:ext cx="261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Make low </a:t>
            </a:r>
            <a:r>
              <a:rPr lang="da-DK" dirty="0" err="1">
                <a:solidFill>
                  <a:schemeClr val="bg1"/>
                </a:solidFill>
              </a:rPr>
              <a:t>impact</a:t>
            </a:r>
            <a:r>
              <a:rPr lang="da-DK" dirty="0">
                <a:solidFill>
                  <a:schemeClr val="bg1"/>
                </a:solidFill>
              </a:rPr>
              <a:t> default?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D1F8350-C6FA-4D28-8D0E-85CFA2906234}"/>
              </a:ext>
            </a:extLst>
          </p:cNvPr>
          <p:cNvSpPr txBox="1"/>
          <p:nvPr/>
        </p:nvSpPr>
        <p:spPr>
          <a:xfrm>
            <a:off x="1027177" y="292787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Dark Mode?</a:t>
            </a:r>
          </a:p>
        </p:txBody>
      </p:sp>
    </p:spTree>
    <p:extLst>
      <p:ext uri="{BB962C8B-B14F-4D97-AF65-F5344CB8AC3E}">
        <p14:creationId xmlns:p14="http://schemas.microsoft.com/office/powerpoint/2010/main" val="3084450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3164302" y="2783705"/>
            <a:ext cx="5863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Hvad er det næste?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33C61F7-9048-4171-B6CF-C4FFE3CDA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915"/>
            <a:ext cx="12192000" cy="502817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32CCB277-B825-48F6-9206-40F65305151E}"/>
              </a:ext>
            </a:extLst>
          </p:cNvPr>
          <p:cNvSpPr txBox="1"/>
          <p:nvPr/>
        </p:nvSpPr>
        <p:spPr>
          <a:xfrm>
            <a:off x="9983097" y="1871830"/>
            <a:ext cx="148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10 % af besøg</a:t>
            </a:r>
          </a:p>
        </p:txBody>
      </p:sp>
    </p:spTree>
    <p:extLst>
      <p:ext uri="{BB962C8B-B14F-4D97-AF65-F5344CB8AC3E}">
        <p14:creationId xmlns:p14="http://schemas.microsoft.com/office/powerpoint/2010/main" val="179019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19C91726-0E74-4957-A44A-3082976AAFBA}"/>
              </a:ext>
            </a:extLst>
          </p:cNvPr>
          <p:cNvSpPr txBox="1"/>
          <p:nvPr/>
        </p:nvSpPr>
        <p:spPr>
          <a:xfrm>
            <a:off x="439567" y="1278385"/>
            <a:ext cx="113128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b="1" dirty="0">
                <a:solidFill>
                  <a:schemeClr val="bg1"/>
                </a:solidFill>
                <a:latin typeface="Nationale" panose="02000805040000020003" pitchFamily="50" charset="0"/>
              </a:rPr>
              <a:t>Inspiration</a:t>
            </a:r>
          </a:p>
          <a:p>
            <a:pPr algn="ctr"/>
            <a:endParaRPr lang="da-DK" sz="3600" b="1" dirty="0">
              <a:solidFill>
                <a:schemeClr val="bg1"/>
              </a:solidFill>
              <a:latin typeface="Nationale" panose="02000805040000020003" pitchFamily="50" charset="0"/>
            </a:endParaRPr>
          </a:p>
          <a:p>
            <a:pPr algn="ctr"/>
            <a:r>
              <a:rPr lang="da-DK" sz="3600" dirty="0">
                <a:solidFill>
                  <a:schemeClr val="bg1"/>
                </a:solidFill>
                <a:latin typeface="Nationale Light" panose="02000305040000020003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https://www.herningbib.dk/</a:t>
            </a:r>
            <a:r>
              <a:rPr lang="da-DK" sz="36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</a:p>
          <a:p>
            <a:pPr algn="ctr"/>
            <a:endParaRPr lang="da-DK" sz="36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algn="ctr"/>
            <a:r>
              <a:rPr lang="da-DK" sz="3600" dirty="0">
                <a:solidFill>
                  <a:schemeClr val="bg1"/>
                </a:solidFill>
                <a:latin typeface="Nationale Light" panose="02000305040000020003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https://lowimpact.organicbasics.com/dkk#manifesto</a:t>
            </a:r>
            <a:endParaRPr lang="da-DK" sz="36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algn="ctr"/>
            <a:endParaRPr lang="da-DK" sz="3600" dirty="0">
              <a:solidFill>
                <a:schemeClr val="bg1"/>
              </a:solidFill>
              <a:latin typeface="Nationale" panose="02000805040000020003" pitchFamily="50" charset="0"/>
            </a:endParaRPr>
          </a:p>
          <a:p>
            <a:pPr algn="ctr"/>
            <a:r>
              <a:rPr lang="da-DK" sz="3600" dirty="0">
                <a:solidFill>
                  <a:schemeClr val="bg1"/>
                </a:solidFill>
                <a:latin typeface="Nationale Light" panose="02000305040000020003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https://www.vw.ca/carbonneutralnet/en/</a:t>
            </a:r>
            <a:endParaRPr lang="da-DK" sz="36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algn="ctr"/>
            <a:endParaRPr lang="da-DK" sz="36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algn="ctr"/>
            <a:r>
              <a:rPr lang="da-DK" sz="3600" dirty="0">
                <a:solidFill>
                  <a:schemeClr val="bg1"/>
                </a:solidFill>
                <a:latin typeface="Nationale Light" panose="02000305040000020003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https://solar.lowtechmagazine.com/</a:t>
            </a:r>
            <a:endParaRPr lang="da-DK" sz="36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algn="ctr"/>
            <a:endParaRPr lang="da-DK" sz="3600" dirty="0">
              <a:solidFill>
                <a:schemeClr val="bg1"/>
              </a:solidFill>
              <a:latin typeface="Nationale Light" panose="02000305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08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1909097" y="2244060"/>
            <a:ext cx="837380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Our</a:t>
            </a:r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best</a:t>
            </a:r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advice</a:t>
            </a:r>
            <a:endParaRPr lang="da-DK" sz="48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endParaRPr lang="da-DK" sz="32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r>
              <a:rPr lang="da-DK" sz="32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Hire</a:t>
            </a:r>
            <a:r>
              <a:rPr lang="da-DK" sz="32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experts</a:t>
            </a:r>
            <a:endParaRPr lang="da-DK" sz="32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r>
              <a:rPr lang="da-DK" sz="32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Wait</a:t>
            </a:r>
            <a:r>
              <a:rPr lang="da-DK" sz="3200" dirty="0">
                <a:solidFill>
                  <a:schemeClr val="bg1"/>
                </a:solidFill>
                <a:latin typeface="Nationale Light" panose="02000305040000020003" pitchFamily="50" charset="0"/>
              </a:rPr>
              <a:t> til </a:t>
            </a:r>
            <a:r>
              <a:rPr lang="da-DK" sz="32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your</a:t>
            </a:r>
            <a:r>
              <a:rPr lang="da-DK" sz="3200" dirty="0">
                <a:solidFill>
                  <a:schemeClr val="bg1"/>
                </a:solidFill>
                <a:latin typeface="Nationale Light" panose="02000305040000020003" pitchFamily="50" charset="0"/>
              </a:rPr>
              <a:t> website </a:t>
            </a:r>
            <a:r>
              <a:rPr lang="da-DK" sz="32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needs</a:t>
            </a:r>
            <a:r>
              <a:rPr lang="da-DK" sz="3200" dirty="0">
                <a:solidFill>
                  <a:schemeClr val="bg1"/>
                </a:solidFill>
                <a:latin typeface="Nationale Light" panose="02000305040000020003" pitchFamily="50" charset="0"/>
              </a:rPr>
              <a:t> an </a:t>
            </a:r>
            <a:r>
              <a:rPr lang="da-DK" sz="32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update</a:t>
            </a:r>
            <a:endParaRPr lang="da-DK" sz="32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endParaRPr lang="da-DK" sz="32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r>
              <a:rPr lang="da-DK" sz="3200" dirty="0">
                <a:solidFill>
                  <a:schemeClr val="bg1"/>
                </a:solidFill>
                <a:latin typeface="Nationale Light" panose="02000305040000020003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https://digitalbeacon.co//</a:t>
            </a:r>
            <a:endParaRPr lang="da-DK" sz="32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r>
              <a:rPr lang="da-DK" sz="3600" dirty="0">
                <a:solidFill>
                  <a:schemeClr val="bg1"/>
                </a:solidFill>
                <a:latin typeface="Nationale Light" panose="02000305040000020003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https://www.websitecarbon.com/</a:t>
            </a:r>
            <a:r>
              <a:rPr lang="da-DK" sz="36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</a:p>
        </p:txBody>
      </p:sp>
      <p:pic>
        <p:nvPicPr>
          <p:cNvPr id="4" name="Billede 3" descr="Et billede, der indeholder bil, transport&#10;&#10;Automatisk genereret beskrivelse">
            <a:extLst>
              <a:ext uri="{FF2B5EF4-FFF2-40B4-BE49-F238E27FC236}">
                <a16:creationId xmlns:a16="http://schemas.microsoft.com/office/drawing/2014/main" id="{06CA0966-7A5A-4965-9525-C01ECB9F1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573" y="999129"/>
            <a:ext cx="3481948" cy="23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05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4557729" y="735955"/>
            <a:ext cx="307654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4400" dirty="0">
                <a:solidFill>
                  <a:schemeClr val="bg1"/>
                </a:solidFill>
                <a:latin typeface="Nationale" panose="02000805040000020003" pitchFamily="50" charset="0"/>
              </a:rPr>
              <a:t>?</a:t>
            </a:r>
          </a:p>
        </p:txBody>
      </p:sp>
      <p:pic>
        <p:nvPicPr>
          <p:cNvPr id="1026" name="Picture 2" descr="Linkedin - Free social media icons">
            <a:extLst>
              <a:ext uri="{FF2B5EF4-FFF2-40B4-BE49-F238E27FC236}">
                <a16:creationId xmlns:a16="http://schemas.microsoft.com/office/drawing/2014/main" id="{26BCFA64-74B4-4281-B00C-94E5C3DF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2" y="6122045"/>
            <a:ext cx="650450" cy="6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41E8979-BB13-49BE-A066-53CC77C946AB}"/>
              </a:ext>
            </a:extLst>
          </p:cNvPr>
          <p:cNvSpPr txBox="1"/>
          <p:nvPr/>
        </p:nvSpPr>
        <p:spPr>
          <a:xfrm>
            <a:off x="791852" y="6122045"/>
            <a:ext cx="264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0077B7"/>
                </a:solidFill>
              </a:rPr>
              <a:t>dannymastrup</a:t>
            </a:r>
            <a:br>
              <a:rPr lang="da-DK" dirty="0">
                <a:solidFill>
                  <a:srgbClr val="0077B7"/>
                </a:solidFill>
              </a:rPr>
            </a:br>
            <a:r>
              <a:rPr lang="da-DK" dirty="0">
                <a:solidFill>
                  <a:srgbClr val="0077B7"/>
                </a:solidFill>
              </a:rPr>
              <a:t>tobiasnørgaardpedersen</a:t>
            </a:r>
          </a:p>
        </p:txBody>
      </p:sp>
    </p:spTree>
    <p:extLst>
      <p:ext uri="{BB962C8B-B14F-4D97-AF65-F5344CB8AC3E}">
        <p14:creationId xmlns:p14="http://schemas.microsoft.com/office/powerpoint/2010/main" val="4022468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1376979" y="2616091"/>
            <a:ext cx="96042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History</a:t>
            </a:r>
            <a:endParaRPr lang="da-DK" sz="48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r>
              <a:rPr lang="da-DK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New website – </a:t>
            </a:r>
            <a:r>
              <a:rPr lang="da-DK" sz="40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focus</a:t>
            </a:r>
            <a:r>
              <a:rPr lang="da-DK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 on </a:t>
            </a:r>
            <a:r>
              <a:rPr lang="da-DK" sz="40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accessibility</a:t>
            </a:r>
            <a:r>
              <a:rPr lang="da-DK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 – not </a:t>
            </a:r>
            <a:r>
              <a:rPr lang="en-US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43034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9">
            <a:extLst>
              <a:ext uri="{FF2B5EF4-FFF2-40B4-BE49-F238E27FC236}">
                <a16:creationId xmlns:a16="http://schemas.microsoft.com/office/drawing/2014/main" id="{FE0623B3-0943-46E6-976A-AEB9ED2FE080}"/>
              </a:ext>
            </a:extLst>
          </p:cNvPr>
          <p:cNvSpPr txBox="1"/>
          <p:nvPr/>
        </p:nvSpPr>
        <p:spPr>
          <a:xfrm>
            <a:off x="925158" y="1851227"/>
            <a:ext cx="1042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The inspiration </a:t>
            </a:r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came</a:t>
            </a:r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 from:</a:t>
            </a:r>
          </a:p>
        </p:txBody>
      </p:sp>
      <p:pic>
        <p:nvPicPr>
          <p:cNvPr id="1026" name="Picture 2" descr="Organic Basics Reviews | Read Customer Service Reviews of organicbasics.com">
            <a:extLst>
              <a:ext uri="{FF2B5EF4-FFF2-40B4-BE49-F238E27FC236}">
                <a16:creationId xmlns:a16="http://schemas.microsoft.com/office/drawing/2014/main" id="{4778E38A-C1CF-474C-B002-DCDBA761B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27533"/>
          <a:stretch/>
        </p:blipFill>
        <p:spPr bwMode="auto">
          <a:xfrm>
            <a:off x="2762250" y="3034569"/>
            <a:ext cx="6667500" cy="30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DCBA2048-3554-408E-AB04-4BDCEEE1F2E5}"/>
              </a:ext>
            </a:extLst>
          </p:cNvPr>
          <p:cNvSpPr txBox="1"/>
          <p:nvPr/>
        </p:nvSpPr>
        <p:spPr>
          <a:xfrm rot="1508384">
            <a:off x="7068349" y="3925278"/>
            <a:ext cx="7611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Among</a:t>
            </a:r>
            <a:r>
              <a:rPr lang="da-DK" sz="28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2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others</a:t>
            </a:r>
            <a:endParaRPr lang="da-DK" sz="2800" dirty="0">
              <a:solidFill>
                <a:schemeClr val="bg1"/>
              </a:solidFill>
              <a:latin typeface="Nationale Light" panose="02000305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0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8E5944C-8154-4BC4-B151-91646E279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482" y="2107557"/>
            <a:ext cx="4117137" cy="3166961"/>
          </a:xfrm>
          <a:prstGeom prst="rect">
            <a:avLst/>
          </a:prstGeom>
        </p:spPr>
      </p:pic>
      <p:pic>
        <p:nvPicPr>
          <p:cNvPr id="6" name="Billede 5" descr="Et billede, der indeholder transport, cementmixer, bil&#10;&#10;Automatisk genereret beskrivelse">
            <a:extLst>
              <a:ext uri="{FF2B5EF4-FFF2-40B4-BE49-F238E27FC236}">
                <a16:creationId xmlns:a16="http://schemas.microsoft.com/office/drawing/2014/main" id="{DC57D7B9-C8FA-495E-BEB7-B842D6872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882"/>
          <a:stretch/>
        </p:blipFill>
        <p:spPr>
          <a:xfrm>
            <a:off x="677732" y="2850776"/>
            <a:ext cx="4085675" cy="2011680"/>
          </a:xfrm>
          <a:prstGeom prst="rect">
            <a:avLst/>
          </a:prstGeom>
        </p:spPr>
      </p:pic>
      <p:sp>
        <p:nvSpPr>
          <p:cNvPr id="7" name="Pil: højre 6">
            <a:extLst>
              <a:ext uri="{FF2B5EF4-FFF2-40B4-BE49-F238E27FC236}">
                <a16:creationId xmlns:a16="http://schemas.microsoft.com/office/drawing/2014/main" id="{A9A416A9-5A6C-40E8-97AF-68F6AA720682}"/>
              </a:ext>
            </a:extLst>
          </p:cNvPr>
          <p:cNvSpPr/>
          <p:nvPr/>
        </p:nvSpPr>
        <p:spPr>
          <a:xfrm>
            <a:off x="5109882" y="3356386"/>
            <a:ext cx="1559859" cy="59167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767B161-05EA-4D0A-B25A-A307EAD8E195}"/>
              </a:ext>
            </a:extLst>
          </p:cNvPr>
          <p:cNvSpPr txBox="1"/>
          <p:nvPr/>
        </p:nvSpPr>
        <p:spPr>
          <a:xfrm>
            <a:off x="677732" y="1098191"/>
            <a:ext cx="1042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We</a:t>
            </a:r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took</a:t>
            </a:r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 the </a:t>
            </a:r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difficult</a:t>
            </a:r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way</a:t>
            </a:r>
            <a:endParaRPr lang="da-DK" sz="4800" dirty="0">
              <a:solidFill>
                <a:schemeClr val="bg1"/>
              </a:solidFill>
              <a:latin typeface="Nationale Light" panose="02000305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62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15BA152-FE59-4C4B-B984-B13F56A33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326"/>
            <a:ext cx="12192000" cy="5533347"/>
          </a:xfrm>
          <a:prstGeom prst="rect">
            <a:avLst/>
          </a:prstGeom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6378C48B-6A1A-465E-A1E5-9927C5183791}"/>
              </a:ext>
            </a:extLst>
          </p:cNvPr>
          <p:cNvCxnSpPr>
            <a:cxnSpLocks/>
          </p:cNvCxnSpPr>
          <p:nvPr/>
        </p:nvCxnSpPr>
        <p:spPr>
          <a:xfrm flipV="1">
            <a:off x="7164593" y="2431228"/>
            <a:ext cx="2377440" cy="3550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952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2642867" y="2644170"/>
            <a:ext cx="69062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It’s</a:t>
            </a:r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 the users </a:t>
            </a:r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choice</a:t>
            </a:r>
            <a:endParaRPr lang="da-DK" sz="48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algn="ctr"/>
            <a:r>
              <a:rPr lang="da-DK" sz="40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They</a:t>
            </a:r>
            <a:r>
              <a:rPr lang="da-DK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40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are</a:t>
            </a:r>
            <a:r>
              <a:rPr lang="da-DK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40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able</a:t>
            </a:r>
            <a:r>
              <a:rPr lang="da-DK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 to </a:t>
            </a:r>
            <a:r>
              <a:rPr lang="da-DK" sz="40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make</a:t>
            </a:r>
            <a:r>
              <a:rPr lang="da-DK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 the right decision (</a:t>
            </a:r>
            <a:r>
              <a:rPr lang="da-DK" sz="40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we</a:t>
            </a:r>
            <a:r>
              <a:rPr lang="da-DK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 </a:t>
            </a:r>
            <a:r>
              <a:rPr lang="da-DK" sz="40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couldn’t</a:t>
            </a:r>
            <a:r>
              <a:rPr lang="da-DK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2778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2307471" y="2993346"/>
            <a:ext cx="8148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Functionality</a:t>
            </a:r>
            <a:r>
              <a:rPr lang="da-DK" sz="4800" dirty="0">
                <a:solidFill>
                  <a:schemeClr val="bg1"/>
                </a:solidFill>
                <a:latin typeface="Nationale Light" panose="02000305040000020003" pitchFamily="50" charset="0"/>
              </a:rPr>
              <a:t> Vs. CO2 </a:t>
            </a:r>
            <a:r>
              <a:rPr lang="da-DK" sz="4800" dirty="0" err="1">
                <a:solidFill>
                  <a:schemeClr val="bg1"/>
                </a:solidFill>
                <a:latin typeface="Nationale Light" panose="02000305040000020003" pitchFamily="50" charset="0"/>
              </a:rPr>
              <a:t>reduction</a:t>
            </a:r>
            <a:endParaRPr lang="da-DK" sz="4800" dirty="0">
              <a:solidFill>
                <a:schemeClr val="bg1"/>
              </a:solidFill>
              <a:latin typeface="Nationale Light" panose="02000305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85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1183342" y="1782176"/>
            <a:ext cx="1028431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A project with two legs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Nationale Light" panose="02000305040000020003" pitchFamily="50" charset="0"/>
              </a:rPr>
              <a:t>“Design” and “Back end”</a:t>
            </a:r>
            <a:endParaRPr lang="da-DK" sz="5400" dirty="0">
              <a:solidFill>
                <a:schemeClr val="bg1"/>
              </a:solidFill>
              <a:latin typeface="Nationale Light" panose="02000305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132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C1529BE-E454-4F66-8DDE-9F5151019C63}"/>
              </a:ext>
            </a:extLst>
          </p:cNvPr>
          <p:cNvSpPr txBox="1"/>
          <p:nvPr/>
        </p:nvSpPr>
        <p:spPr>
          <a:xfrm>
            <a:off x="1183342" y="1233536"/>
            <a:ext cx="102843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Nationale Light" panose="02000305040000020003" pitchFamily="50" charset="0"/>
              </a:rPr>
              <a:t>A project with two legs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Nationale Light" panose="02000305040000020003" pitchFamily="50" charset="0"/>
              </a:rPr>
              <a:t>We know that not everyone will press the button.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Nationale Light" panose="02000305040000020003" pitchFamily="50" charset="0"/>
              </a:rPr>
              <a:t>That's why we decided to put as many of the carbon friendly changes into the normal design as we possibly could.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Nationale Light" panose="02000305040000020003" pitchFamily="50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Nationale Light" panose="02000305040000020003" pitchFamily="50" charset="0"/>
              </a:rPr>
              <a:t>This way we will achieve a large part of the savings without the user's knowledge of it.</a:t>
            </a:r>
            <a:endParaRPr lang="da-DK" sz="3200" dirty="0">
              <a:solidFill>
                <a:schemeClr val="bg1"/>
              </a:solidFill>
              <a:latin typeface="Nationale Light" panose="02000305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24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Erhvervsprofil_2019_Bredformat.pptx" id="{F10A1544-12EE-49C5-AD55-C6863C7D4BCE}" vid="{D8D10199-97E7-4965-A113-53E8EFDC603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PowerPoint_Erhvervsprofil_2019_Bredformat</Template>
  <TotalTime>2675</TotalTime>
  <Words>876</Words>
  <Application>Microsoft Office PowerPoint</Application>
  <PresentationFormat>Widescreen</PresentationFormat>
  <Paragraphs>122</Paragraphs>
  <Slides>17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4" baseType="lpstr">
      <vt:lpstr>aktiv-grotesk</vt:lpstr>
      <vt:lpstr>Arial</vt:lpstr>
      <vt:lpstr>Calibri</vt:lpstr>
      <vt:lpstr>Calibri Light</vt:lpstr>
      <vt:lpstr>Nationale</vt:lpstr>
      <vt:lpstr>Nationale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Tobias Nørgaard Pedersen</dc:creator>
  <cp:lastModifiedBy>Danny Mastrup</cp:lastModifiedBy>
  <cp:revision>37</cp:revision>
  <dcterms:created xsi:type="dcterms:W3CDTF">2022-05-16T07:30:20Z</dcterms:created>
  <dcterms:modified xsi:type="dcterms:W3CDTF">2022-11-09T07:09:31Z</dcterms:modified>
</cp:coreProperties>
</file>